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453C2-2877-404D-B32B-FE1D591B03FC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5C11-03E5-4783-BA45-27AE946C6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5C11-03E5-4783-BA45-27AE946C6D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7428-8BCC-4BD4-A22B-9216DF77872A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0D7C-4AE7-4D31-8738-F9310EB9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kellyrobbins.weebly.com/" TargetMode="External"/><Relationship Id="rId2" Type="http://schemas.openxmlformats.org/officeDocument/2006/relationships/hyperlink" Target="http://www.ecsd.us/staff/krobbi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otopage.com/lchambl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odle.sccresa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-k6.thinkcentral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robbins@ecsd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topage.com/lchamble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duplace.com/math/mthexp/pdf/mathtalk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381000"/>
            <a:ext cx="4191000" cy="27622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Math Expressions in Use!!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8610600" cy="2590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Presented by:</a:t>
            </a:r>
          </a:p>
          <a:p>
            <a:r>
              <a:rPr lang="en-US" sz="3600" dirty="0" smtClean="0">
                <a:latin typeface="Comic Sans MS" pitchFamily="66" charset="0"/>
              </a:rPr>
              <a:t>Kelly Robbins</a:t>
            </a:r>
          </a:p>
          <a:p>
            <a:r>
              <a:rPr lang="en-US" sz="3600" dirty="0" smtClean="0">
                <a:latin typeface="Comic Sans MS" pitchFamily="66" charset="0"/>
              </a:rPr>
              <a:t>East China </a:t>
            </a:r>
            <a:r>
              <a:rPr lang="en-US" sz="3600" dirty="0" smtClean="0">
                <a:latin typeface="Comic Sans MS" pitchFamily="66" charset="0"/>
              </a:rPr>
              <a:t>Schools, </a:t>
            </a:r>
            <a:r>
              <a:rPr lang="en-US" sz="3600" dirty="0" smtClean="0">
                <a:latin typeface="Comic Sans MS" pitchFamily="66" charset="0"/>
              </a:rPr>
              <a:t>4</a:t>
            </a:r>
            <a:r>
              <a:rPr lang="en-US" sz="3600" baseline="30000" dirty="0" smtClean="0">
                <a:latin typeface="Comic Sans MS" pitchFamily="66" charset="0"/>
              </a:rPr>
              <a:t>th</a:t>
            </a:r>
            <a:r>
              <a:rPr lang="en-US" sz="3600" dirty="0" smtClean="0">
                <a:latin typeface="Comic Sans MS" pitchFamily="66" charset="0"/>
              </a:rPr>
              <a:t> Grade Teacher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026" name="Picture 2" descr="C:\Users\Mom\AppData\Local\Microsoft\Windows\Temporary Internet Files\Content.IE5\9D0Q6OHT\rainbow_math_cloud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276600" cy="323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Weekly Newsletters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To help with Parent Education and Communication, I wrote a weekly newsletter to help explain methods associated with Math Expressions, i.e. math mountains, place value sections model, etc.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math ne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810000"/>
            <a:ext cx="5212505" cy="282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Class Website Uses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Links to PDF for </a:t>
            </a:r>
          </a:p>
          <a:p>
            <a:r>
              <a:rPr lang="en-US" dirty="0" smtClean="0">
                <a:latin typeface="Comic Sans MS" pitchFamily="66" charset="0"/>
              </a:rPr>
              <a:t>flashcards, </a:t>
            </a:r>
          </a:p>
          <a:p>
            <a:r>
              <a:rPr lang="en-US" dirty="0" smtClean="0">
                <a:latin typeface="Comic Sans MS" pitchFamily="66" charset="0"/>
              </a:rPr>
              <a:t>homework sheets,</a:t>
            </a:r>
          </a:p>
          <a:p>
            <a:r>
              <a:rPr lang="en-US" dirty="0" smtClean="0">
                <a:latin typeface="Comic Sans MS" pitchFamily="66" charset="0"/>
              </a:rPr>
              <a:t>videos, </a:t>
            </a:r>
          </a:p>
          <a:p>
            <a:r>
              <a:rPr lang="en-US" dirty="0" smtClean="0">
                <a:latin typeface="Comic Sans MS" pitchFamily="66" charset="0"/>
              </a:rPr>
              <a:t>instructions for Think Central and Mega Math games appropriate for each chapter/lesson</a:t>
            </a:r>
          </a:p>
          <a:p>
            <a:r>
              <a:rPr lang="en-US" dirty="0" smtClean="0">
                <a:latin typeface="Comic Sans MS" pitchFamily="66" charset="0"/>
              </a:rPr>
              <a:t>Daily work/assignments agenda</a:t>
            </a:r>
          </a:p>
          <a:p>
            <a:r>
              <a:rPr lang="en-US" dirty="0" smtClean="0">
                <a:latin typeface="Comic Sans MS" pitchFamily="66" charset="0"/>
              </a:rPr>
              <a:t>Math News newsletter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  <a:hlinkClick r:id="rId2"/>
              </a:rPr>
              <a:t>www.ecsd.us/staff/krobbins</a:t>
            </a:r>
            <a:r>
              <a:rPr lang="en-US" sz="1600" dirty="0" smtClean="0">
                <a:latin typeface="Comic Sans MS" pitchFamily="66" charset="0"/>
              </a:rPr>
              <a:t> will be changing to </a:t>
            </a:r>
            <a:r>
              <a:rPr lang="en-US" sz="1600" dirty="0" smtClean="0">
                <a:latin typeface="Comic Sans MS" pitchFamily="66" charset="0"/>
                <a:hlinkClick r:id="rId3"/>
              </a:rPr>
              <a:t>www.mrskellyrobbins.weebly.com</a:t>
            </a:r>
            <a:endParaRPr lang="en-US" sz="16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Laura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Chambless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800" b="1" dirty="0" smtClean="0"/>
              <a:t> Assistant Director</a:t>
            </a:r>
            <a:r>
              <a:rPr lang="en-US" sz="1800" dirty="0" smtClean="0"/>
              <a:t>, </a:t>
            </a:r>
            <a:r>
              <a:rPr lang="en-US" sz="1800" b="1" dirty="0" smtClean="0"/>
              <a:t>K-7 Science and Math, St. Clair RESA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Comic Sans MS" pitchFamily="66" charset="0"/>
                <a:hlinkClick r:id="rId2"/>
              </a:rPr>
              <a:t>http://www.protopage.com/lchambless#Professional/4th_Grade_Math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ura chambli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7696200" cy="348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324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Further resources for Math Expressions: </a:t>
            </a:r>
            <a:r>
              <a:rPr lang="en-US" dirty="0" smtClean="0">
                <a:latin typeface="Comic Sans MS" pitchFamily="66" charset="0"/>
                <a:hlinkClick r:id="rId4"/>
              </a:rPr>
              <a:t>http</a:t>
            </a:r>
            <a:r>
              <a:rPr lang="en-US" dirty="0" smtClean="0">
                <a:latin typeface="Comic Sans MS" pitchFamily="66" charset="0"/>
                <a:hlinkClick r:id="rId4"/>
              </a:rPr>
              <a:t>://moodle.sccresa.org</a:t>
            </a:r>
            <a:r>
              <a:rPr lang="en-US" dirty="0" smtClean="0">
                <a:latin typeface="Comic Sans MS" pitchFamily="66" charset="0"/>
                <a:hlinkClick r:id="rId4"/>
              </a:rPr>
              <a:t>/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Think Central Website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https://www-k6.thinkcentral.com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eachers to 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438400"/>
            <a:ext cx="8236127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Parent &amp; Student Uses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student log 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368" y="1066800"/>
            <a:ext cx="6306411" cy="3124201"/>
          </a:xfrm>
        </p:spPr>
      </p:pic>
      <p:pic>
        <p:nvPicPr>
          <p:cNvPr id="5" name="Picture 4" descr="students.parents to 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048000"/>
            <a:ext cx="5486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3459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Thank you for attending!!!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Please feel free to contact me at anytime.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mic Sans MS" pitchFamily="66" charset="0"/>
                <a:hlinkClick r:id="rId2"/>
              </a:rPr>
              <a:t>krobbins@ecsd.us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810-676-1190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2133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I have not used the Assignments or Reports areas or </a:t>
            </a:r>
            <a:r>
              <a:rPr lang="en-US" dirty="0" err="1" smtClean="0">
                <a:latin typeface="Comic Sans MS" pitchFamily="66" charset="0"/>
              </a:rPr>
              <a:t>mySmartPlanner</a:t>
            </a:r>
            <a:r>
              <a:rPr lang="en-US" dirty="0" smtClean="0">
                <a:latin typeface="Comic Sans MS" pitchFamily="66" charset="0"/>
              </a:rPr>
              <a:t>, but if anyone would like to share their experience with this they are welcome too!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7" name="Picture 3" descr="C:\Users\Mom\AppData\Local\Microsoft\Windows\Temporary Internet Files\Content.IE5\R89D4DZE\rainbow_math_cloud_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09999"/>
            <a:ext cx="3048000" cy="301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Uses in My Room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Bell Work/Remembering Sheets</a:t>
            </a:r>
          </a:p>
          <a:p>
            <a:r>
              <a:rPr lang="en-US" dirty="0" smtClean="0">
                <a:latin typeface="Comic Sans MS" pitchFamily="66" charset="0"/>
              </a:rPr>
              <a:t>Math Fluency</a:t>
            </a:r>
          </a:p>
          <a:p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smtClean="0">
                <a:latin typeface="Comic Sans MS" pitchFamily="66" charset="0"/>
              </a:rPr>
              <a:t>Work </a:t>
            </a:r>
            <a:r>
              <a:rPr lang="en-US" dirty="0" smtClean="0">
                <a:latin typeface="Comic Sans MS" pitchFamily="66" charset="0"/>
              </a:rPr>
              <a:t>– </a:t>
            </a:r>
            <a:r>
              <a:rPr lang="en-US" dirty="0" smtClean="0">
                <a:latin typeface="Comic Sans MS" pitchFamily="66" charset="0"/>
              </a:rPr>
              <a:t>Homework</a:t>
            </a:r>
          </a:p>
          <a:p>
            <a:r>
              <a:rPr lang="en-US" dirty="0" smtClean="0">
                <a:latin typeface="Comic Sans MS" pitchFamily="66" charset="0"/>
              </a:rPr>
              <a:t>Math Talk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Quick Quizzes &amp; Fluency Checks</a:t>
            </a:r>
          </a:p>
          <a:p>
            <a:r>
              <a:rPr lang="en-US" dirty="0" smtClean="0">
                <a:latin typeface="Comic Sans MS" pitchFamily="66" charset="0"/>
              </a:rPr>
              <a:t>Performance Tasks</a:t>
            </a:r>
          </a:p>
          <a:p>
            <a:r>
              <a:rPr lang="en-US" dirty="0" smtClean="0">
                <a:latin typeface="Comic Sans MS" pitchFamily="66" charset="0"/>
              </a:rPr>
              <a:t>Assessments &amp; Retakes</a:t>
            </a:r>
          </a:p>
          <a:p>
            <a:r>
              <a:rPr lang="en-US" dirty="0" smtClean="0">
                <a:latin typeface="Comic Sans MS" pitchFamily="66" charset="0"/>
              </a:rPr>
              <a:t>Weekly Newsletter</a:t>
            </a:r>
          </a:p>
          <a:p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smtClean="0">
                <a:latin typeface="Comic Sans MS" pitchFamily="66" charset="0"/>
              </a:rPr>
              <a:t>Website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Think Central Website –(Teacher Guide, Student Text, Mega Math)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C:\Users\Mom\AppData\Local\Microsoft\Windows\Temporary Internet Files\Content.IE5\R89D4DZE\math_symbol_clip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217914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Bell Work/ Remembering Sheets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bell wor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3037256" cy="1675606"/>
          </a:xfrm>
        </p:spPr>
      </p:pic>
      <p:pic>
        <p:nvPicPr>
          <p:cNvPr id="5" name="Picture 4" descr="bell work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05200"/>
            <a:ext cx="3352781" cy="2638425"/>
          </a:xfrm>
          <a:prstGeom prst="rect">
            <a:avLst/>
          </a:prstGeom>
        </p:spPr>
      </p:pic>
      <p:pic>
        <p:nvPicPr>
          <p:cNvPr id="6" name="Picture 5" descr="remembe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581400"/>
            <a:ext cx="3276600" cy="2678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12192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I also use Remembering sheets during tutoring time. I assign a page for review and when they finish they can go on Mega Math. It is our catch up time and get ready for the assessment time.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Math Fluency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  <a:hlinkClick r:id="rId2"/>
              </a:rPr>
              <a:t>http://www.protopage.com/lchambless#Professional/Basic_Fact_Fluency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math flue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819400"/>
            <a:ext cx="6781800" cy="359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Class work &amp; Homework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Quick Practice – first 5 </a:t>
            </a:r>
            <a:r>
              <a:rPr lang="en-US" sz="2800" dirty="0" err="1" smtClean="0">
                <a:latin typeface="Comic Sans MS" pitchFamily="66" charset="0"/>
              </a:rPr>
              <a:t>mins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 smtClean="0"/>
          </a:p>
          <a:p>
            <a:r>
              <a:rPr lang="en-US" sz="2800" dirty="0" smtClean="0">
                <a:latin typeface="Comic Sans MS" pitchFamily="66" charset="0"/>
              </a:rPr>
              <a:t>Do each lesson, might not be 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on homework but will show up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in Quick </a:t>
            </a:r>
            <a:r>
              <a:rPr lang="en-US" sz="2800" dirty="0" smtClean="0">
                <a:latin typeface="Comic Sans MS" pitchFamily="66" charset="0"/>
              </a:rPr>
              <a:t>Quiz and/or Assessment</a:t>
            </a:r>
            <a:r>
              <a:rPr lang="en-US" dirty="0" smtClean="0">
                <a:latin typeface="Comic Sans MS" pitchFamily="66" charset="0"/>
              </a:rPr>
              <a:t>s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le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24730"/>
            <a:ext cx="6019800" cy="2864440"/>
          </a:xfrm>
          <a:prstGeom prst="rect">
            <a:avLst/>
          </a:prstGeom>
        </p:spPr>
      </p:pic>
      <p:pic>
        <p:nvPicPr>
          <p:cNvPr id="5" name="Picture 4" descr="quick prac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752600"/>
            <a:ext cx="2438400" cy="2982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Math Talk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Comic Sans MS" pitchFamily="66" charset="0"/>
                <a:hlinkClick r:id="rId2"/>
              </a:rPr>
              <a:t>http://</a:t>
            </a:r>
            <a:r>
              <a:rPr lang="en-US" dirty="0" smtClean="0">
                <a:latin typeface="Comic Sans MS" pitchFamily="66" charset="0"/>
                <a:hlinkClick r:id="rId2"/>
              </a:rPr>
              <a:t>www.eduplace.com/math/mthexp/pdf/mathtalk.pdf</a:t>
            </a:r>
            <a:endParaRPr lang="en-US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</a:t>
            </a:r>
            <a:r>
              <a:rPr lang="en-US" sz="2000" b="1" dirty="0" smtClean="0">
                <a:latin typeface="Comic Sans MS" pitchFamily="66" charset="0"/>
              </a:rPr>
              <a:t>NCTM Standards emphasize </a:t>
            </a:r>
            <a:r>
              <a:rPr lang="en-US" sz="2000" b="1" dirty="0" smtClean="0">
                <a:latin typeface="Comic Sans MS" pitchFamily="66" charset="0"/>
              </a:rPr>
              <a:t>the importance </a:t>
            </a:r>
            <a:r>
              <a:rPr lang="en-US" sz="2000" b="1" dirty="0" smtClean="0">
                <a:latin typeface="Comic Sans MS" pitchFamily="66" charset="0"/>
              </a:rPr>
              <a:t>of </a:t>
            </a:r>
            <a:r>
              <a:rPr lang="en-US" sz="2000" b="1" dirty="0" smtClean="0">
                <a:latin typeface="Comic Sans MS" pitchFamily="66" charset="0"/>
              </a:rPr>
              <a:t>developing </a:t>
            </a:r>
            <a:r>
              <a:rPr lang="en-US" sz="2000" dirty="0" smtClean="0">
                <a:latin typeface="Comic Sans MS" pitchFamily="66" charset="0"/>
              </a:rPr>
              <a:t>mathematical </a:t>
            </a:r>
            <a:r>
              <a:rPr lang="en-US" sz="2000" dirty="0" smtClean="0">
                <a:latin typeface="Comic Sans MS" pitchFamily="66" charset="0"/>
              </a:rPr>
              <a:t>language and communication in order </a:t>
            </a:r>
            <a:r>
              <a:rPr lang="en-US" sz="2000" dirty="0" smtClean="0">
                <a:latin typeface="Comic Sans MS" pitchFamily="66" charset="0"/>
              </a:rPr>
              <a:t>to understand </a:t>
            </a:r>
            <a:r>
              <a:rPr lang="en-US" sz="2000" dirty="0" smtClean="0">
                <a:latin typeface="Comic Sans MS" pitchFamily="66" charset="0"/>
              </a:rPr>
              <a:t>concepts rather than merely following a </a:t>
            </a:r>
            <a:r>
              <a:rPr lang="en-US" sz="2000" dirty="0" smtClean="0">
                <a:latin typeface="Comic Sans MS" pitchFamily="66" charset="0"/>
              </a:rPr>
              <a:t>sequence of </a:t>
            </a:r>
            <a:r>
              <a:rPr lang="en-US" sz="2000" dirty="0" smtClean="0">
                <a:latin typeface="Comic Sans MS" pitchFamily="66" charset="0"/>
              </a:rPr>
              <a:t>procedures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Level 1, 2 and 3 explanations are found in the Getting Ready to Teach problem solving units.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err="1" smtClean="0">
                <a:latin typeface="Comic Sans MS" pitchFamily="66" charset="0"/>
              </a:rPr>
              <a:t>Kagan</a:t>
            </a:r>
            <a:r>
              <a:rPr lang="en-US" sz="2000" dirty="0" smtClean="0">
                <a:latin typeface="Comic Sans MS" pitchFamily="66" charset="0"/>
              </a:rPr>
              <a:t> Strategies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724400"/>
            <a:ext cx="3352800" cy="183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Quick Quizzes &amp; Fluency Checks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quick quizz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348976" cy="1981200"/>
          </a:xfrm>
        </p:spPr>
      </p:pic>
      <p:pic>
        <p:nvPicPr>
          <p:cNvPr id="6" name="Picture 5" descr="fluency 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505200"/>
            <a:ext cx="4333875" cy="2540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0386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 copy them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ack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back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give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them about 45 minutes to complete. Use as quiz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grades. 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Performance Tasks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This past year new ones were released, they are available online at Think Central website under </a:t>
            </a:r>
            <a:r>
              <a:rPr lang="en-US" u="sng" dirty="0" smtClean="0">
                <a:latin typeface="Comic Sans MS" pitchFamily="66" charset="0"/>
              </a:rPr>
              <a:t>Resources</a:t>
            </a:r>
            <a:endParaRPr lang="en-US" u="sng" dirty="0">
              <a:latin typeface="Comic Sans MS" pitchFamily="66" charset="0"/>
            </a:endParaRPr>
          </a:p>
        </p:txBody>
      </p:sp>
      <p:pic>
        <p:nvPicPr>
          <p:cNvPr id="4" name="Picture 3" descr="performance ta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429000"/>
            <a:ext cx="3429000" cy="2734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0386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They are available for </a:t>
            </a:r>
          </a:p>
          <a:p>
            <a:pPr algn="ctr"/>
            <a:r>
              <a:rPr lang="en-US" sz="3200" dirty="0" smtClean="0">
                <a:latin typeface="Comic Sans MS" pitchFamily="66" charset="0"/>
              </a:rPr>
              <a:t>K-5.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Assessments &amp; Retakes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Form A or Form B (multiple choice)</a:t>
            </a:r>
          </a:p>
          <a:p>
            <a:r>
              <a:rPr lang="en-US" dirty="0" smtClean="0">
                <a:latin typeface="Comic Sans MS" pitchFamily="66" charset="0"/>
              </a:rPr>
              <a:t>We retest in our district. The Math Committee wrote retakes, new and reduced number of questions. They are similar to Form A.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form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89970"/>
            <a:ext cx="3992222" cy="2727313"/>
          </a:xfrm>
          <a:prstGeom prst="rect">
            <a:avLst/>
          </a:prstGeom>
        </p:spPr>
      </p:pic>
      <p:pic>
        <p:nvPicPr>
          <p:cNvPr id="5" name="Picture 4" descr="form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5200"/>
            <a:ext cx="4233863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413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Math Expressions in Use!!</vt:lpstr>
      <vt:lpstr>Uses in My Room</vt:lpstr>
      <vt:lpstr>Bell Work/ Remembering Sheets</vt:lpstr>
      <vt:lpstr>Math Fluency</vt:lpstr>
      <vt:lpstr>Class work &amp; Homework</vt:lpstr>
      <vt:lpstr>Math Talk</vt:lpstr>
      <vt:lpstr>Quick Quizzes &amp; Fluency Checks</vt:lpstr>
      <vt:lpstr>Performance Tasks</vt:lpstr>
      <vt:lpstr>Assessments &amp; Retakes</vt:lpstr>
      <vt:lpstr>Weekly Newsletters</vt:lpstr>
      <vt:lpstr>Class Website Uses</vt:lpstr>
      <vt:lpstr> Laura Chambless  Assistant Director, K-7 Science and Math, St. Clair RESA </vt:lpstr>
      <vt:lpstr>Think Central Website</vt:lpstr>
      <vt:lpstr>Parent &amp; Student Uses</vt:lpstr>
      <vt:lpstr>Thank you for attending!!! Please feel free to contact me at anytime.  krobbins@ecsd.us 810-676-1190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Expressions in Use!!</dc:title>
  <dc:creator>Mom</dc:creator>
  <cp:lastModifiedBy>Mom</cp:lastModifiedBy>
  <cp:revision>52</cp:revision>
  <dcterms:created xsi:type="dcterms:W3CDTF">2015-08-29T19:20:37Z</dcterms:created>
  <dcterms:modified xsi:type="dcterms:W3CDTF">2015-08-30T02:23:31Z</dcterms:modified>
</cp:coreProperties>
</file>